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44"/>
    <a:srgbClr val="99FFCC"/>
    <a:srgbClr val="CCFF99"/>
    <a:srgbClr val="CCECFF"/>
    <a:srgbClr val="CCFFFF"/>
    <a:srgbClr val="66FFFF"/>
    <a:srgbClr val="03B8E3"/>
    <a:srgbClr val="6FBA2C"/>
    <a:srgbClr val="171C61"/>
    <a:srgbClr val="9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-720" y="199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65" tIns="45732" rIns="91465" bIns="4573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65" tIns="45732" rIns="91465" bIns="4573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907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5" tIns="45732" rIns="91465" bIns="45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65" tIns="45732" rIns="91465" bIns="45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65" tIns="45732" rIns="91465" bIns="4573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65" tIns="45732" rIns="91465" bIns="4573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4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草原のイラスト（背景素材）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" y="1"/>
            <a:ext cx="7772098" cy="252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4956549" y="375762"/>
            <a:ext cx="2513053" cy="1615530"/>
            <a:chOff x="4858071" y="626126"/>
            <a:chExt cx="2609813" cy="1658409"/>
          </a:xfrm>
        </p:grpSpPr>
        <p:sp>
          <p:nvSpPr>
            <p:cNvPr id="24" name="雲 23"/>
            <p:cNvSpPr/>
            <p:nvPr/>
          </p:nvSpPr>
          <p:spPr>
            <a:xfrm>
              <a:off x="4858071" y="626126"/>
              <a:ext cx="2609813" cy="1658409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5001158" y="712870"/>
              <a:ext cx="2229975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ja-JP" altLang="en-US" sz="24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参加費</a:t>
              </a:r>
            </a:p>
            <a:p>
              <a:pPr algn="ctr">
                <a:lnSpc>
                  <a:spcPts val="2500"/>
                </a:lnSpc>
              </a:pPr>
              <a:r>
                <a:rPr lang="ja-JP" altLang="en-US" sz="20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  </a:t>
              </a:r>
              <a:r>
                <a:rPr lang="ja-JP" altLang="en-US" sz="18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会　員　 </a:t>
              </a:r>
              <a:r>
                <a:rPr lang="en-US" altLang="ja-JP" sz="18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500</a:t>
              </a:r>
              <a:r>
                <a:rPr lang="ja-JP" altLang="en-US" sz="18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円</a:t>
              </a:r>
              <a:endParaRPr lang="en-US" altLang="ja-JP" sz="18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algn="ctr">
                <a:lnSpc>
                  <a:spcPts val="2500"/>
                </a:lnSpc>
              </a:pPr>
              <a:r>
                <a:rPr lang="ja-JP" altLang="en-US" sz="18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   非会員　</a:t>
              </a:r>
              <a:r>
                <a:rPr lang="en-US" altLang="ja-JP" sz="18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1,000</a:t>
              </a:r>
              <a:r>
                <a:rPr lang="ja-JP" altLang="en-US" sz="1800" dirty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円</a:t>
              </a:r>
              <a:endParaRPr lang="ja-JP" altLang="en-US" sz="9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443472" y="9056426"/>
            <a:ext cx="70408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＜申込み＆問い合わせ先＞</a:t>
            </a:r>
            <a:endParaRPr lang="en-US" altLang="ja-JP" sz="1400" b="1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①氏名、②所属、③職種、④ご連絡先メールアドレス、⑤会員・非会員</a:t>
            </a:r>
            <a:r>
              <a:rPr lang="ja-JP" altLang="en-US" sz="13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を明記の上、</a:t>
            </a:r>
            <a:endParaRPr lang="en-US" altLang="ja-JP" sz="1300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3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平成３１年２月９日</a:t>
            </a:r>
            <a:r>
              <a:rPr lang="ja-JP" altLang="en-US" sz="13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（土）</a:t>
            </a:r>
            <a:r>
              <a:rPr lang="ja-JP" altLang="en-US" sz="13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までに、下記</a:t>
            </a:r>
            <a:r>
              <a:rPr lang="en-US" altLang="ja-JP" sz="13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3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かメールアドレスへお送りください。</a:t>
            </a:r>
            <a:endParaRPr lang="en-US" altLang="ja-JP" sz="1300" b="1" dirty="0">
              <a:solidFill>
                <a:srgbClr val="009944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hama.kodomosmile@gmail.com</a:t>
            </a:r>
          </a:p>
          <a:p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053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570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8142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lang="ja-JP" altLang="en-US" sz="1600" dirty="0" err="1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法人すまいる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事務局）</a:t>
            </a:r>
            <a:endParaRPr lang="en-US" altLang="ja-JP" sz="1200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053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570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8143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</a:t>
            </a:r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〃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）</a:t>
            </a:r>
            <a:endParaRPr lang="en-US" altLang="ja-JP" sz="1600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＊ご参加いただけない場合のみの返信とさせて頂きます。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25961" y="258553"/>
            <a:ext cx="7158338" cy="2056337"/>
            <a:chOff x="325961" y="258553"/>
            <a:chExt cx="7158338" cy="1894763"/>
          </a:xfrm>
        </p:grpSpPr>
        <p:sp>
          <p:nvSpPr>
            <p:cNvPr id="3" name="正方形/長方形 2"/>
            <p:cNvSpPr/>
            <p:nvPr/>
          </p:nvSpPr>
          <p:spPr>
            <a:xfrm>
              <a:off x="325961" y="258553"/>
              <a:ext cx="51131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800" b="1" dirty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NPO</a:t>
              </a:r>
              <a:r>
                <a:rPr lang="ja-JP" altLang="en-US" sz="1800" b="1" dirty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法人はまま</a:t>
              </a:r>
              <a:r>
                <a:rPr lang="ja-JP" altLang="en-US" sz="1800" b="1" dirty="0" err="1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つ</a:t>
              </a:r>
              <a:r>
                <a:rPr lang="ja-JP" altLang="en-US" sz="1800" b="1" dirty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子どものこころを支える（すまいる）</a:t>
              </a:r>
              <a:endParaRPr lang="en-US" altLang="ja-JP" sz="1800" b="1" dirty="0">
                <a:solidFill>
                  <a:schemeClr val="accent1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endParaRPr>
            </a:p>
            <a:p>
              <a:r>
                <a:rPr lang="ja-JP" altLang="en-US" sz="1800" b="1" dirty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　</a:t>
              </a:r>
              <a:r>
                <a:rPr lang="ja-JP" altLang="en-US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平成３０年度</a:t>
              </a:r>
              <a:r>
                <a:rPr lang="ja-JP" altLang="en-US" sz="1800" b="1" dirty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　ピンポイント研修会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50318" y="944851"/>
              <a:ext cx="48285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『</a:t>
              </a:r>
              <a:r>
                <a:rPr lang="ja-JP" altLang="en-US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困った子？困っている子？</a:t>
              </a:r>
              <a:endParaRPr lang="en-US" altLang="ja-JP" sz="2400" dirty="0" smtClean="0">
                <a:solidFill>
                  <a:srgbClr val="171C6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r>
                <a:rPr lang="ja-JP" altLang="en-US" sz="2400" dirty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</a:t>
              </a:r>
              <a:r>
                <a:rPr lang="ja-JP" altLang="en-US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の理解と対応について考える</a:t>
              </a:r>
              <a:r>
                <a:rPr lang="en-US" altLang="ja-JP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』</a:t>
              </a:r>
              <a:endParaRPr lang="en-US" altLang="ja-JP" sz="2400" dirty="0">
                <a:solidFill>
                  <a:srgbClr val="171C6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</p:txBody>
        </p:sp>
        <p:sp>
          <p:nvSpPr>
            <p:cNvPr id="26" name="テキスト ボックス 31"/>
            <p:cNvSpPr txBox="1"/>
            <p:nvPr/>
          </p:nvSpPr>
          <p:spPr>
            <a:xfrm>
              <a:off x="350318" y="1798824"/>
              <a:ext cx="7133981" cy="354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900" b="1" dirty="0">
                  <a:solidFill>
                    <a:schemeClr val="accent1">
                      <a:lumMod val="50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  <a:cs typeface="メイリオ" panose="020B0604030504040204" pitchFamily="50" charset="-128"/>
                </a:rPr>
                <a:t>対　象：教育・保育、福祉、医療などに携わる専門職の方</a:t>
              </a:r>
            </a:p>
          </p:txBody>
        </p:sp>
      </p:grpSp>
      <p:sp>
        <p:nvSpPr>
          <p:cNvPr id="42" name="テキスト ボックス 18"/>
          <p:cNvSpPr txBox="1"/>
          <p:nvPr/>
        </p:nvSpPr>
        <p:spPr>
          <a:xfrm>
            <a:off x="1607857" y="8764038"/>
            <a:ext cx="4868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lang="ja-JP" altLang="en-US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　はままつ子どものこころを支える会すまいる事務局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3477" y="2385661"/>
            <a:ext cx="7775575" cy="6327017"/>
            <a:chOff x="-426" y="2522717"/>
            <a:chExt cx="7813427" cy="6203842"/>
          </a:xfrm>
        </p:grpSpPr>
        <p:pic>
          <p:nvPicPr>
            <p:cNvPr id="44" name="図 43" descr="http://www.digipot.net/images/photo/p095/p095_07j.jpg"/>
            <p:cNvPicPr/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6" y="2522717"/>
              <a:ext cx="7813427" cy="62038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http://frame-illust.com/fi/wp-content/uploads/2015/06/5b8f290e598db55700d2e410a9283930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4" y="2704811"/>
              <a:ext cx="7198504" cy="5920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正方形/長方形 38"/>
            <p:cNvSpPr/>
            <p:nvPr/>
          </p:nvSpPr>
          <p:spPr>
            <a:xfrm>
              <a:off x="496780" y="3291293"/>
              <a:ext cx="7172333" cy="10713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ja-JP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第２回</a:t>
              </a:r>
              <a:r>
                <a:rPr lang="en-US" altLang="ja-JP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『</a:t>
              </a:r>
              <a:r>
                <a:rPr lang="ja-JP" altLang="en-US" sz="23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運動面・感覚面の発達からみた子どもの</a:t>
              </a:r>
              <a:r>
                <a:rPr lang="ja-JP" altLang="en-US" sz="23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支援</a:t>
              </a:r>
              <a:r>
                <a:rPr lang="en-US" altLang="ja-JP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』</a:t>
              </a:r>
              <a:endPara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講</a:t>
              </a:r>
              <a:r>
                <a:rPr lang="ja-JP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師： 伊藤　</a:t>
              </a:r>
              <a:r>
                <a:rPr lang="ja-JP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信寿先生</a:t>
              </a:r>
              <a:endPara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lang="ja-JP" altLang="en-US" sz="1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</a:t>
              </a:r>
              <a:r>
                <a:rPr lang="ja-JP" alt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（聖隷クリストファー大学　リハビリテーション学部　作業療法学科　教授）</a:t>
              </a:r>
              <a:endPara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176751" y="7177311"/>
              <a:ext cx="5894743" cy="1347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日　程：</a:t>
              </a:r>
              <a:r>
                <a:rPr lang="ja-JP" altLang="en-US" sz="1600" b="1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平成</a:t>
              </a:r>
              <a:r>
                <a:rPr lang="ja-JP" altLang="en-US" sz="1600" b="1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３１年</a:t>
              </a:r>
              <a:r>
                <a:rPr lang="ja-JP" altLang="en-US" sz="1600" b="1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２月</a:t>
              </a:r>
              <a:r>
                <a:rPr lang="ja-JP" altLang="en-US" sz="1600" b="1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１３日</a:t>
              </a:r>
              <a:r>
                <a:rPr lang="ja-JP" altLang="en-US" sz="1600" b="1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（水</a:t>
              </a: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）</a:t>
              </a:r>
              <a:endParaRPr lang="en-US" altLang="ja-JP" sz="20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時　間：１９：００～２１：００（受付１８</a:t>
              </a:r>
              <a:r>
                <a:rPr lang="en-US" altLang="ja-JP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:</a:t>
              </a: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３０～）</a:t>
              </a:r>
              <a:endParaRPr lang="en-US" altLang="ja-JP" sz="16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場　所：浜松市福祉交流センター　</a:t>
              </a: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大会議室</a:t>
              </a:r>
              <a:endParaRPr lang="en-US" altLang="ja-JP" sz="16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駐車場：無料駐車場　</a:t>
              </a:r>
              <a:r>
                <a:rPr lang="ja-JP" altLang="en-US" sz="14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＊台数制限あり</a:t>
              </a:r>
              <a:endParaRPr lang="en-US" altLang="ja-JP" sz="11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707722" y="6282931"/>
              <a:ext cx="2150912" cy="705227"/>
              <a:chOff x="962465" y="5612851"/>
              <a:chExt cx="2150912" cy="705227"/>
            </a:xfrm>
          </p:grpSpPr>
          <p:pic>
            <p:nvPicPr>
              <p:cNvPr id="48" name="図 47" descr="めくれた付箋紙素材/透過png (b9.png - 192x50)"/>
              <p:cNvPicPr/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56424">
                <a:off x="962465" y="5612851"/>
                <a:ext cx="2150912" cy="70522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テキスト ボックス 13"/>
              <p:cNvSpPr txBox="1"/>
              <p:nvPr/>
            </p:nvSpPr>
            <p:spPr>
              <a:xfrm rot="20907252">
                <a:off x="1066370" y="5814570"/>
                <a:ext cx="1956202" cy="3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/>
                  <a:t>運動面の発達は？</a:t>
                </a:r>
                <a:endParaRPr kumimoji="1" lang="ja-JP" altLang="en-US" sz="1400" dirty="0"/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2965495" y="6254935"/>
              <a:ext cx="2004982" cy="635544"/>
              <a:chOff x="3060228" y="5627795"/>
              <a:chExt cx="2004982" cy="635544"/>
            </a:xfrm>
          </p:grpSpPr>
          <p:pic>
            <p:nvPicPr>
              <p:cNvPr id="49" name="図 48" descr="めくれた付箋紙素材/透過png (b12.png - 192x50)"/>
              <p:cNvPicPr/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14679">
                <a:off x="3060228" y="5627795"/>
                <a:ext cx="2004982" cy="6355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1" name="テキスト ボックス 50"/>
              <p:cNvSpPr txBox="1"/>
              <p:nvPr/>
            </p:nvSpPr>
            <p:spPr>
              <a:xfrm rot="20938817">
                <a:off x="3098901" y="5772830"/>
                <a:ext cx="1865013" cy="3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 smtClean="0"/>
                  <a:t>感覚面の発達は？</a:t>
                </a:r>
                <a:endParaRPr kumimoji="1" lang="ja-JP" altLang="en-US" sz="1400" dirty="0"/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5039410" y="6230147"/>
              <a:ext cx="2004024" cy="607688"/>
              <a:chOff x="4777954" y="5608031"/>
              <a:chExt cx="2004024" cy="607689"/>
            </a:xfrm>
          </p:grpSpPr>
          <p:pic>
            <p:nvPicPr>
              <p:cNvPr id="50" name="図 49" descr="めくれた付箋紙素材/透過png (b9.png - 192x50)"/>
              <p:cNvPicPr/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87246">
                <a:off x="4777954" y="5608031"/>
                <a:ext cx="2004024" cy="60768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2" name="テキスト ボックス 51"/>
              <p:cNvSpPr txBox="1"/>
              <p:nvPr/>
            </p:nvSpPr>
            <p:spPr>
              <a:xfrm rot="20995652">
                <a:off x="4925692" y="5655358"/>
                <a:ext cx="1682835" cy="513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/>
                  <a:t>どんな世界を感じているのか？</a:t>
                </a:r>
                <a:endParaRPr kumimoji="1" lang="ja-JP" altLang="en-US" sz="1400" dirty="0"/>
              </a:p>
            </p:txBody>
          </p:sp>
        </p:grpSp>
        <p:sp>
          <p:nvSpPr>
            <p:cNvPr id="53" name="正方形/長方形 52"/>
            <p:cNvSpPr/>
            <p:nvPr/>
          </p:nvSpPr>
          <p:spPr>
            <a:xfrm>
              <a:off x="659137" y="4295813"/>
              <a:ext cx="6479349" cy="1780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平成</a:t>
              </a:r>
              <a:r>
                <a:rPr lang="en-US" altLang="ja-JP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30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年度</a:t>
              </a: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は、</a:t>
              </a:r>
              <a:r>
                <a:rPr lang="en-US" altLang="ja-JP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『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困った子？困っている子？の理解と対応</a:t>
              </a:r>
              <a:r>
                <a:rPr lang="en-US" altLang="ja-JP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』</a:t>
              </a: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をメインテーマとして、研修会を実施してまいりました。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今回の講師は、みなさまも良くご存じの聖隷クリストファー大学の伊藤</a:t>
              </a:r>
              <a:r>
                <a:rPr lang="en-US" altLang="ja-JP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信寿先生です。今回は、先生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のご専門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であります感覚統合を体験をしながら</a:t>
              </a: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、運動面・感覚面の発達からみた子どもの支援に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ついてお話していただく予定です。子どもたちが、どんな世界を体験し、どんな世界を感じているのかを味わい、子ども</a:t>
              </a: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たち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の感じている世界を知ることで、大人側の関わり方を見直すいい機会になればと思っております。</a:t>
              </a:r>
              <a:endPara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pic>
        <p:nvPicPr>
          <p:cNvPr id="27" name="Picture 2" descr="E:\QＲコード　NPO法人メール.png">
            <a:extLst>
              <a:ext uri="{FF2B5EF4-FFF2-40B4-BE49-F238E27FC236}">
                <a16:creationId xmlns="" xmlns:a16="http://schemas.microsoft.com/office/drawing/2014/main" id="{A6FD6819-31D0-474E-88BC-FD91EA4E5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815" y="9821281"/>
            <a:ext cx="606469" cy="60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B28F3C91-803B-4819-9A0B-9189B5F2158D}"/>
              </a:ext>
            </a:extLst>
          </p:cNvPr>
          <p:cNvSpPr txBox="1"/>
          <p:nvPr/>
        </p:nvSpPr>
        <p:spPr>
          <a:xfrm>
            <a:off x="6173261" y="10391972"/>
            <a:ext cx="95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メール</a:t>
            </a:r>
            <a:r>
              <a:rPr kumimoji="1" lang="en-US" altLang="ja-JP" sz="1400" dirty="0"/>
              <a:t>QR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1108" y="583323"/>
            <a:ext cx="580171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NPO</a:t>
            </a:r>
            <a:r>
              <a:rPr kumimoji="1" lang="ja-JP" altLang="en-US" dirty="0"/>
              <a:t>法人　子どものこころを支える会（すまいる）　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1108" y="1305327"/>
            <a:ext cx="397291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ピンポイント研修会　</a:t>
            </a:r>
            <a:r>
              <a:rPr kumimoji="1" lang="en-US" altLang="ja-JP" dirty="0"/>
              <a:t>FAX</a:t>
            </a:r>
            <a:r>
              <a:rPr kumimoji="1" lang="ja-JP" altLang="en-US" dirty="0"/>
              <a:t>申込用紙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1108" y="1944815"/>
            <a:ext cx="429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FAX</a:t>
            </a:r>
            <a:r>
              <a:rPr lang="ja-JP" altLang="en-US" dirty="0"/>
              <a:t>送信先　　</a:t>
            </a:r>
            <a:r>
              <a:rPr lang="en-US" altLang="ja-JP" sz="24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053</a:t>
            </a:r>
            <a:r>
              <a:rPr lang="ja-JP" altLang="en-US" sz="24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24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570</a:t>
            </a:r>
            <a:r>
              <a:rPr lang="ja-JP" altLang="en-US" sz="24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24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8143 </a:t>
            </a:r>
            <a:r>
              <a:rPr lang="ja-JP" altLang="en-US" dirty="0"/>
              <a:t>　　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30869"/>
              </p:ext>
            </p:extLst>
          </p:nvPr>
        </p:nvGraphicFramePr>
        <p:xfrm>
          <a:off x="1001110" y="3300282"/>
          <a:ext cx="6014546" cy="445590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28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863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6518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所　　属　：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518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連 絡 先</a:t>
                      </a:r>
                      <a:endParaRPr kumimoji="1" lang="en-US" altLang="ja-JP" sz="2000" dirty="0"/>
                    </a:p>
                    <a:p>
                      <a:r>
                        <a:rPr kumimoji="1" lang="ja-JP" altLang="en-US" sz="1400" dirty="0"/>
                        <a:t>　＊必須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　　（　　　　　　　）　　　　　　　　　</a:t>
                      </a:r>
                      <a:r>
                        <a:rPr kumimoji="1" lang="en-US" altLang="ja-JP" dirty="0"/>
                        <a:t>―</a:t>
                      </a:r>
                      <a:r>
                        <a:rPr kumimoji="1" lang="ja-JP" altLang="en-US" dirty="0"/>
                        <a:t>　　　　　　　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53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参加者名</a:t>
                      </a:r>
                      <a:endParaRPr kumimoji="1" lang="en-US" altLang="ja-JP" sz="2000" dirty="0"/>
                    </a:p>
                    <a:p>
                      <a:r>
                        <a:rPr kumimoji="1" lang="ja-JP" altLang="en-US" sz="1400" dirty="0"/>
                        <a:t>　　＊必須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　　　　　　　　　　　　（職種：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651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　　　　　　　　　　　　（職種：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51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　　　　　　　　　　　　　　　　（職種：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651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　　　　　　　　　　　　　　　　（職種：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651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　　　　　　　　　　　　　　　　（職種：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651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　　　　　　　　　　　　　　　　（職種：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082160" y="2848708"/>
            <a:ext cx="393349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申込日：平成　　年　　　月　　　日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4689" y="8190902"/>
            <a:ext cx="6014547" cy="23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・記入して頂いた情報は、本研修会以外での目的には</a:t>
            </a:r>
            <a:r>
              <a:rPr lang="ja-JP" altLang="en-US" sz="1800" dirty="0"/>
              <a:t>使用い　</a:t>
            </a:r>
            <a:endParaRPr lang="en-US" altLang="ja-JP" sz="1800" dirty="0"/>
          </a:p>
          <a:p>
            <a:r>
              <a:rPr lang="ja-JP" altLang="en-US" sz="1800" dirty="0"/>
              <a:t>　たしません。</a:t>
            </a:r>
            <a:endParaRPr lang="en-US" altLang="ja-JP" sz="1800" dirty="0"/>
          </a:p>
          <a:p>
            <a:r>
              <a:rPr kumimoji="1" lang="ja-JP" altLang="en-US" sz="1800" dirty="0"/>
              <a:t>・</a:t>
            </a:r>
            <a:r>
              <a:rPr kumimoji="1" lang="en-US" altLang="ja-JP" sz="1800" dirty="0"/>
              <a:t>FAX</a:t>
            </a:r>
            <a:r>
              <a:rPr kumimoji="1" lang="ja-JP" altLang="en-US" sz="1800" dirty="0"/>
              <a:t>でお申込み頂いた場合、こちらからご案内等の返信はい　</a:t>
            </a:r>
            <a:endParaRPr kumimoji="1" lang="en-US" altLang="ja-JP" sz="1800" dirty="0"/>
          </a:p>
          <a:p>
            <a:r>
              <a:rPr lang="ja-JP" altLang="en-US" sz="1800" dirty="0"/>
              <a:t>　</a:t>
            </a:r>
            <a:r>
              <a:rPr kumimoji="1" lang="ja-JP" altLang="en-US" sz="1800" dirty="0"/>
              <a:t>たしません。</a:t>
            </a:r>
            <a:endParaRPr kumimoji="1" lang="en-US" altLang="ja-JP" sz="1800" dirty="0"/>
          </a:p>
          <a:p>
            <a:r>
              <a:rPr lang="ja-JP" altLang="en-US" sz="1800" dirty="0"/>
              <a:t>　　→定員オーバーによりご参加いただけない場合には、電　</a:t>
            </a:r>
            <a:endParaRPr lang="en-US" altLang="ja-JP" sz="1800" dirty="0"/>
          </a:p>
          <a:p>
            <a:r>
              <a:rPr lang="ja-JP" altLang="en-US" sz="1800" dirty="0"/>
              <a:t>　　　　話などで連絡することもあります。</a:t>
            </a:r>
            <a:endParaRPr kumimoji="1" lang="en-US" altLang="ja-JP" sz="1800" dirty="0"/>
          </a:p>
          <a:p>
            <a:r>
              <a:rPr lang="ja-JP" altLang="en-US" sz="1800" dirty="0"/>
              <a:t>・当日は直接会場へお越しください。</a:t>
            </a:r>
            <a:endParaRPr lang="en-US" altLang="ja-JP" sz="1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430637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95</Words>
  <Application>Microsoft Office PowerPoint</Application>
  <PresentationFormat>ユーザー設定</PresentationFormat>
  <Paragraphs>52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Owner</cp:lastModifiedBy>
  <cp:revision>86</cp:revision>
  <cp:lastPrinted>2019-01-05T07:01:56Z</cp:lastPrinted>
  <dcterms:created xsi:type="dcterms:W3CDTF">2013-08-07T01:16:52Z</dcterms:created>
  <dcterms:modified xsi:type="dcterms:W3CDTF">2019-01-08T12:59:58Z</dcterms:modified>
</cp:coreProperties>
</file>